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1"/>
  </p:notesMasterIdLst>
  <p:handoutMasterIdLst>
    <p:handoutMasterId r:id="rId22"/>
  </p:handoutMasterIdLst>
  <p:sldIdLst>
    <p:sldId id="277" r:id="rId4"/>
    <p:sldId id="259" r:id="rId5"/>
    <p:sldId id="280" r:id="rId6"/>
    <p:sldId id="284" r:id="rId7"/>
    <p:sldId id="328" r:id="rId8"/>
    <p:sldId id="321" r:id="rId9"/>
    <p:sldId id="289" r:id="rId10"/>
    <p:sldId id="257" r:id="rId11"/>
    <p:sldId id="291" r:id="rId12"/>
    <p:sldId id="290" r:id="rId13"/>
    <p:sldId id="296" r:id="rId14"/>
    <p:sldId id="327" r:id="rId15"/>
    <p:sldId id="320" r:id="rId16"/>
    <p:sldId id="326" r:id="rId17"/>
    <p:sldId id="324" r:id="rId18"/>
    <p:sldId id="325" r:id="rId19"/>
    <p:sldId id="270" r:id="rId2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5" autoAdjust="0"/>
    <p:restoredTop sz="93318" autoAdjust="0"/>
  </p:normalViewPr>
  <p:slideViewPr>
    <p:cSldViewPr snapToGrid="0" showGuides="1">
      <p:cViewPr varScale="1">
        <p:scale>
          <a:sx n="122" d="100"/>
          <a:sy n="122" d="100"/>
        </p:scale>
        <p:origin x="1368" y="11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kalkylblad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-kalkylblad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-kalkylblad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-kalkylblad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-kalkylblad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-kalkylblad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Har du under någon period avstått</a:t>
            </a:r>
            <a:r>
              <a:rPr lang="sv-SE" sz="1900" b="0" baseline="0" dirty="0"/>
              <a:t> från någon av dina hemtjänstinsatser p.g.a. coronapandemin?</a:t>
            </a:r>
            <a:endParaRPr lang="sv-SE" sz="1900" b="0" dirty="0"/>
          </a:p>
        </c:rich>
      </c:tx>
      <c:layout>
        <c:manualLayout>
          <c:xMode val="edge"/>
          <c:yMode val="edge"/>
          <c:x val="0.12212398505894605"/>
          <c:y val="3.47031105823370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56794366938647"/>
          <c:y val="0.39874040767402757"/>
          <c:w val="0.39117376098384099"/>
          <c:h val="0.4806311353863089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AE8-45C0-942F-EF4DD69C8B11}"/>
              </c:ext>
            </c:extLst>
          </c:dPt>
          <c:dLbls>
            <c:dLbl>
              <c:idx val="1"/>
              <c:layout>
                <c:manualLayout>
                  <c:x val="-9.2671529730372678E-3"/>
                  <c:y val="1.2345582966413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8-45C0-942F-EF4DD69C8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34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45C0-942F-EF4DD69C8B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Hur nöjd eller missnöjd är du sammantaget med den hemtjänst du har?</a:t>
            </a:r>
          </a:p>
        </c:rich>
      </c:tx>
      <c:layout>
        <c:manualLayout>
          <c:xMode val="edge"/>
          <c:yMode val="edge"/>
          <c:x val="0.11515976968814914"/>
          <c:y val="1.04112441436751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29255041294129"/>
          <c:y val="0.3992915455021836"/>
          <c:w val="0.38941512530703198"/>
          <c:h val="0.4784701850628295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CBA-4EB7-A4FA-207B296DB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34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A-4EB7-A4FA-207B296DB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Lindalens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77</c:v>
                </c:pt>
                <c:pt idx="1">
                  <c:v>82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69</c:v>
                </c:pt>
                <c:pt idx="1">
                  <c:v>81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64</c:v>
                </c:pt>
                <c:pt idx="1">
                  <c:v>71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62</c:v>
                </c:pt>
                <c:pt idx="1">
                  <c:v>53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Lindalens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60</c:v>
                </c:pt>
                <c:pt idx="1">
                  <c:v>63</c:v>
                </c:pt>
                <c:pt idx="2">
                  <c:v>78</c:v>
                </c:pt>
                <c:pt idx="3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60</c:v>
                </c:pt>
                <c:pt idx="1">
                  <c:v>72</c:v>
                </c:pt>
                <c:pt idx="2">
                  <c:v>78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78</c:v>
                </c:pt>
                <c:pt idx="2">
                  <c:v>80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Lindalens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86</c:v>
                </c:pt>
                <c:pt idx="1">
                  <c:v>62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84</c:v>
                </c:pt>
                <c:pt idx="1">
                  <c:v>62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83</c:v>
                </c:pt>
                <c:pt idx="1">
                  <c:v>57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84</c:v>
                </c:pt>
                <c:pt idx="1">
                  <c:v>52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Lindalens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78</c:v>
                </c:pt>
                <c:pt idx="1">
                  <c:v>79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77</c:v>
                </c:pt>
                <c:pt idx="1">
                  <c:v>83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72</c:v>
                </c:pt>
                <c:pt idx="1">
                  <c:v>84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Lindalens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58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68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Lindalens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79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82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0.02163</cdr:x>
      <cdr:y>0.3372</cdr:y>
    </cdr:from>
    <cdr:to>
      <cdr:x>0.44932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656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0.5892</cdr:y>
    </cdr:from>
    <cdr:to>
      <cdr:x>0.44935</cdr:x>
      <cdr:y>0.78293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17" y="2295759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0.07343</cdr:y>
    </cdr:from>
    <cdr:to>
      <cdr:x>0.4454</cdr:x>
      <cdr:y>0.22276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86105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0.02197</cdr:x>
      <cdr:y>0.12984</cdr:y>
    </cdr:from>
    <cdr:to>
      <cdr:x>0.41727</cdr:x>
      <cdr:y>0.27281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2079" y="498944"/>
          <a:ext cx="2736502" cy="549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Händer det att du besväras av ensamhet?</a:t>
          </a:r>
        </a:p>
        <a:p xmlns:a="http://schemas.openxmlformats.org/drawingml/2006/main">
          <a:r>
            <a:rPr lang="sv-SE" sz="1000" i="1" dirty="0"/>
            <a:t>Nej</a:t>
          </a:r>
        </a:p>
      </cdr:txBody>
    </cdr:sp>
  </cdr:relSizeAnchor>
  <cdr:relSizeAnchor xmlns:cdr="http://schemas.openxmlformats.org/drawingml/2006/chartDrawing">
    <cdr:from>
      <cdr:x>0.02687</cdr:x>
      <cdr:y>0.5298</cdr:y>
    </cdr:from>
    <cdr:to>
      <cdr:x>0.41208</cdr:x>
      <cdr:y>0.74902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0C580B62-5C68-4120-A0B0-97A474C92E7F}"/>
            </a:ext>
          </a:extLst>
        </cdr:cNvPr>
        <cdr:cNvSpPr txBox="1"/>
      </cdr:nvSpPr>
      <cdr:spPr>
        <a:xfrm xmlns:a="http://schemas.openxmlformats.org/drawingml/2006/main">
          <a:off x="186010" y="2035839"/>
          <a:ext cx="2666653" cy="8423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I vilken utsträckning har du under </a:t>
          </a:r>
          <a:r>
            <a:rPr lang="sv-SE" sz="1050" dirty="0" err="1"/>
            <a:t>coronapandemin</a:t>
          </a:r>
          <a:r>
            <a:rPr lang="sv-SE" sz="1050" dirty="0"/>
            <a:t> besvärats av ensamhet jämfört med tidigare?</a:t>
          </a:r>
        </a:p>
        <a:p xmlns:a="http://schemas.openxmlformats.org/drawingml/2006/main">
          <a:r>
            <a:rPr lang="sv-SE" sz="1000" i="1" dirty="0"/>
            <a:t>Mindre än tidigare / Ingen skillnad mot tidigare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0.02597</cdr:x>
      <cdr:y>0.10374</cdr:y>
    </cdr:from>
    <cdr:to>
      <cdr:x>0.42127</cdr:x>
      <cdr:y>0.29747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9787" y="367343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  <cdr:relSizeAnchor xmlns:cdr="http://schemas.openxmlformats.org/drawingml/2006/chartDrawing">
    <cdr:from>
      <cdr:x>0.02467</cdr:x>
      <cdr:y>0.5</cdr:y>
    </cdr:from>
    <cdr:to>
      <cdr:x>0.41997</cdr:x>
      <cdr:y>0.70643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9D2D029D-C252-47AE-AD3B-0E47BCBF7336}"/>
            </a:ext>
          </a:extLst>
        </cdr:cNvPr>
        <cdr:cNvSpPr txBox="1"/>
      </cdr:nvSpPr>
      <cdr:spPr>
        <a:xfrm xmlns:a="http://schemas.openxmlformats.org/drawingml/2006/main">
          <a:off x="170780" y="1770530"/>
          <a:ext cx="2736503" cy="730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sv-SE" sz="1050" dirty="0"/>
            <a:t>Har du under någon period avstått från någon av dina hemtjänstinsatser p.g.a. coronapandemin?</a:t>
          </a:r>
        </a:p>
        <a:p xmlns:a="http://schemas.openxmlformats.org/drawingml/2006/main">
          <a:pPr lvl="0"/>
          <a:r>
            <a:rPr lang="sv-SE" sz="1000" i="1" dirty="0"/>
            <a:t>Nej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Tyresö_Lindalens Omsorg AB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chemeClr val="tx1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4861158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70497962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1318"/>
            <a:ext cx="7193744" cy="1272987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68166238"/>
              </p:ext>
            </p:extLst>
          </p:nvPr>
        </p:nvGraphicFramePr>
        <p:xfrm>
          <a:off x="823925" y="1954305"/>
          <a:ext cx="6922596" cy="384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r>
              <a:rPr lang="sv-SE" dirty="0"/>
              <a:t>och avstått från insatser p.g.a. coronapandemin</a:t>
            </a: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nöjd eller Ganska nöjd och Nej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 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29020312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/>
            </a: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 och om de har avstått insatser p.g.a. coronapandemin. Därefter presenteras era resultat jämfört med er kommun, ert län och riket.</a:t>
            </a: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1BA3C13-6573-DB0D-26BD-CFC3658B1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81 902 personer på årets enkät för äldre med hemtjänst, vilket är 58,6% av de tillfrågade.</a:t>
            </a:r>
            <a:endParaRPr lang="sv-SE" sz="1900" b="0" dirty="0"/>
          </a:p>
          <a:p>
            <a:r>
              <a:rPr lang="sv-SE" sz="1900" b="0"/>
              <a:t>Andelen svarande för Tyresö_Lindalens Omsorg AB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r>
              <a:rPr lang="sv-SE" sz="1900" dirty="0">
                <a:solidFill>
                  <a:schemeClr val="tx1"/>
                </a:solidFill>
              </a:rPr>
              <a:t/>
            </a:r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176255" cy="1296144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r>
              <a:rPr lang="sv-SE" spc="-30" dirty="0" err="1"/>
              <a:t>samman-</a:t>
            </a:r>
            <a:r>
              <a:rPr lang="sv-SE" dirty="0" err="1"/>
              <a:t>taget</a:t>
            </a:r>
            <a:r>
              <a:rPr lang="sv-SE" dirty="0"/>
              <a:t> med den hemtjänst du har?</a:t>
            </a:r>
          </a:p>
        </p:txBody>
      </p:sp>
      <p:graphicFrame>
        <p:nvGraphicFramePr>
          <p:cNvPr id="7" name="D2" descr="Cirkeldiagram">
            <a:extLst>
              <a:ext uri="{FF2B5EF4-FFF2-40B4-BE49-F238E27FC236}">
                <a16:creationId xmlns:a16="http://schemas.microsoft.com/office/drawing/2014/main" id="{1FA2BAE6-3D95-4E18-ACA4-0D8E0D3D5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896396"/>
              </p:ext>
            </p:extLst>
          </p:nvPr>
        </p:nvGraphicFramePr>
        <p:xfrm>
          <a:off x="4572000" y="1982739"/>
          <a:ext cx="4422178" cy="359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1" descr="Cirkeldiagram ">
            <a:extLst>
              <a:ext uri="{FF2B5EF4-FFF2-40B4-BE49-F238E27FC236}">
                <a16:creationId xmlns:a16="http://schemas.microsoft.com/office/drawing/2014/main" id="{8CDA35F2-9A02-4913-8C2A-DE1FDA00D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486583"/>
              </p:ext>
            </p:extLst>
          </p:nvPr>
        </p:nvGraphicFramePr>
        <p:xfrm>
          <a:off x="135742" y="1982739"/>
          <a:ext cx="4422178" cy="35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Ja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1990353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38849687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4903</TotalTime>
  <Words>1148</Words>
  <Application>Microsoft Office PowerPoint</Application>
  <PresentationFormat>Bildspel på skärmen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samman-taget med den hemtjänst du har?</vt:lpstr>
      <vt:lpstr>Verksamheten/området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Ensamhet  Positiva svar = Nej och Mindre än tidigare eller Ingen skillnad mot tidigare Andel positiva svar i verksamheten/området jämfört med kommunen, länet och riket</vt:lpstr>
      <vt:lpstr>Hemtjänsten i sin helhet och avstått från insatser p.g.a. coronapandemin Positiva svar = Mycket nöjd eller Ganska nöjd och Nej  Andel positiva svar i verksamheten/området jämfört med kommunen,  länet och riket </vt:lpstr>
      <vt:lpstr>Om undersökningen</vt:lpstr>
      <vt:lpstr>Om undersökningen ”Vad tycker de äldre om äldreomsorgen?” 2022</vt:lpstr>
      <vt:lpstr>Mer om undersökningen ”Vad tycker de äldre om äldreomsorgen?” 2022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Maria Söder</cp:lastModifiedBy>
  <cp:revision>398</cp:revision>
  <cp:lastPrinted>2014-08-07T08:24:06Z</cp:lastPrinted>
  <dcterms:created xsi:type="dcterms:W3CDTF">2014-06-27T06:29:47Z</dcterms:created>
  <dcterms:modified xsi:type="dcterms:W3CDTF">2022-06-28T09:45:34Z</dcterms:modified>
</cp:coreProperties>
</file>